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c.xml" ContentType="application/vnd.openxmlformats-officedocument.presentationml.slide+xml"/>
  <Override PartName="/ppt/slides/slide1d.xml" ContentType="application/vnd.openxmlformats-officedocument.presentationml.slide+xml"/>
  <Override PartName="/ppt/slides/slide19.xml" ContentType="application/vnd.openxmlformats-officedocument.presentationml.slide+xml"/>
  <Override PartName="/ppt/slides/slide1a.xml" ContentType="application/vnd.openxmlformats-officedocument.presentationml.slide+xml"/>
  <Override PartName="/ppt/slides/slide1b.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 xmlns:r="http://schemas.openxmlformats.org/officeDocument/2006/relationships" id="285" r:id="newSlide18"/>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 Type="http://schemas.openxmlformats.org/officeDocument/2006/relationships/slide" Target="/ppt/slides/slide1d.xml" Id="newSlide18"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055e42cc57cf40bd"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9faa0038744e4407"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8050398f34c94227"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5ed427f2662e4d1e"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791e1d407c994daa"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89b92bd350a14d19"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7b5b14ad4d3147ba"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0e29a16c7c164e01" /></Relationships>
</file>

<file path=ppt/slides/_rels/slide19.xml.rels>&#65279;<?xml version="1.0" encoding="utf-8"?><Relationships xmlns="http://schemas.openxmlformats.org/package/2006/relationships"><Relationship Type="http://schemas.openxmlformats.org/officeDocument/2006/relationships/slideLayout" Target="/ppt/slideLayouts/slideLayout7.xml" Id="Rda669744341b4100" /></Relationships>
</file>

<file path=ppt/slides/_rels/slide1a.xml.rels>&#65279;<?xml version="1.0" encoding="utf-8"?><Relationships xmlns="http://schemas.openxmlformats.org/package/2006/relationships"><Relationship Type="http://schemas.openxmlformats.org/officeDocument/2006/relationships/slideLayout" Target="/ppt/slideLayouts/slideLayout1.xml" Id="R19e7c951044c4964" /></Relationships>
</file>

<file path=ppt/slides/_rels/slide1b.xml.rels>&#65279;<?xml version="1.0" encoding="utf-8"?><Relationships xmlns="http://schemas.openxmlformats.org/package/2006/relationships"><Relationship Type="http://schemas.openxmlformats.org/officeDocument/2006/relationships/slideLayout" Target="/ppt/slideLayouts/slideLayout1.xml" Id="R13d3cbfa0fa74e90" /></Relationships>
</file>

<file path=ppt/slides/_rels/slide1c.xml.rels>&#65279;<?xml version="1.0" encoding="utf-8"?><Relationships xmlns="http://schemas.openxmlformats.org/package/2006/relationships"><Relationship Type="http://schemas.openxmlformats.org/officeDocument/2006/relationships/slideLayout" Target="/ppt/slideLayouts/slideLayout1.xml" Id="Rcd608d6d6b8a4c2f" /></Relationships>
</file>

<file path=ppt/slides/_rels/slide1d.xml.rels>&#65279;<?xml version="1.0" encoding="utf-8"?><Relationships xmlns="http://schemas.openxmlformats.org/package/2006/relationships"><Relationship Type="http://schemas.openxmlformats.org/officeDocument/2006/relationships/slideLayout" Target="/ppt/slideLayouts/slideLayout1.xml" Id="Rdddd4e1f03464035"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7f0e74ab22754403"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4493db3886834c3a"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418cb7d121794241"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19f7ec62bc744389"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2b710e4b84bf4119"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Nov 05, 2023</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Thank you to all the youths and families who helped support our Fall Festival last week. Everyone who attended had a great time playing games and winning prizes!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3.  There will be a combined bilingual baptism service on November 19th starting at 9:30 AM, followed by a combined bilingual service during the second hour.
4.  We will be celebrating RCCC’s 40th anniversary on Saturday, November 18th at RCCC starting at 5:30 PM. We hope everyone can come and celebrate God’s faithfulness to our church. Please RSVP for dinner at rochesterccc.org/rcccis40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5.  There will be Adult Choir (Rm 301) practice today from 1:15 – 2:15 PM. Children and Tone Chime Choir practice will be held next week, 11/12.
6.  On December 3rd, we will have a combined bilingual Advent service starting at 10:30 AM. There will also be a congregational meeting held after lunch that day starting at 1:30 PM.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7.  Sermon speakers: 	November 12 English Worship	Brother Mike Graves Chinese Worship	Brother Mike Graves RCCC-W Worship	Minister Stone Wang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1905000" y="1295400"/>
            <a:ext cx="5791200" cy="4949047"/>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marL="114300" algn="ctr">
              <a:spcAft>
                <a:spcPct val="15000"/>
              </a:spcAft>
              <a:tabLst>
                <a:tab pos="563563" algn="l"/>
              </a:tabLst>
            </a:pPr>
            <a:r>
              <a:rPr lang="en-US" altLang="en-US" sz="4400" b="1" dirty="0" err="1" smtClean="0">
                <a:solidFill>
                  <a:srgbClr val="00FF00"/>
                </a:solidFill>
                <a:latin typeface="PMingLiU" pitchFamily="18" charset="-120"/>
                <a:ea typeface="PMingLiU" pitchFamily="18" charset="-120"/>
                <a:cs typeface="仿宋繁体"/>
              </a:rPr>
              <a:t>主在聖殿中</a:t>
            </a:r>
            <a:endParaRPr lang="en-US" altLang="ko-KR" sz="4400" b="1" dirty="0">
              <a:solidFill>
                <a:srgbClr val="00FF00"/>
              </a:solidFill>
              <a:latin typeface="PMingLiU" pitchFamily="18" charset="-120"/>
              <a:ea typeface="PMingLiU" pitchFamily="18" charset="-120"/>
              <a:cs typeface="仿宋繁体"/>
            </a:endParaRP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上主今在祂的聖殿中</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上主今在祂的聖殿中</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萬國的人當肅靜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萬國的人在主前當肅靜</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當肅靜，當肅靜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應當肅靜</a:t>
            </a:r>
            <a:r>
              <a:rPr lang="en-US" altLang="zh-TW" sz="4000" b="1" dirty="0" err="1">
                <a:solidFill>
                  <a:prstClr val="white"/>
                </a:solidFill>
                <a:latin typeface="PMingLiU" pitchFamily="18" charset="-120"/>
                <a:cs typeface="仿宋繁体"/>
              </a:rPr>
              <a:t>。阿門</a:t>
            </a:r>
            <a:r>
              <a:rPr lang="en-US" altLang="zh-TW" sz="4000" b="1" dirty="0" smtClean="0">
                <a:solidFill>
                  <a:prstClr val="white"/>
                </a:solidFill>
                <a:latin typeface="PMingLiU" pitchFamily="18" charset="-120"/>
                <a:cs typeface="仿宋繁体"/>
              </a:rPr>
              <a:t>。</a:t>
            </a:r>
            <a:endParaRPr lang="en-US" altLang="zh-TW" sz="4000" b="1" dirty="0">
              <a:solidFill>
                <a:prstClr val="white"/>
              </a:solidFill>
              <a:latin typeface="PMingLiU" pitchFamily="18" charset="-120"/>
              <a:cs typeface="仿宋繁体"/>
            </a:endParaRPr>
          </a:p>
        </p:txBody>
      </p:sp>
      <p:sp>
        <p:nvSpPr>
          <p:cNvPr id="3" name="Rectangle 4"/>
          <p:cNvSpPr>
            <a:spLocks xmlns:a="http://schemas.openxmlformats.org/drawingml/2006/main" noChangeArrowheads="1"/>
          </p:cNvSpPr>
          <p:nvPr/>
        </p:nvSpPr>
        <p:spPr bwMode="auto">
          <a:xfrm xmlns:a="http://schemas.openxmlformats.org/drawingml/2006/main">
            <a:off x="152400" y="304800"/>
            <a:ext cx="77724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r>
              <a:rPr lang="zh-CN" altLang="en-US" sz="6000" b="1" i="1" dirty="0" smtClean="0">
                <a:solidFill>
                  <a:srgbClr val="FFFF00"/>
                </a:solidFill>
                <a:effectLst>
                  <a:outerShdw blurRad="38100" dist="38100" dir="2700000" algn="tl">
                    <a:srgbClr val="000000"/>
                  </a:outerShdw>
                </a:effectLst>
                <a:latin typeface="PMingLiU" pitchFamily="18" charset="-120"/>
                <a:cs typeface="仿宋繁体"/>
              </a:rPr>
              <a:t>靜默</a:t>
            </a:r>
            <a:endParaRPr lang="en-US" sz="6000" b="1" i="1" dirty="0">
              <a:solidFill>
                <a:srgbClr val="FFFF00"/>
              </a:solidFill>
              <a:effectLst>
                <a:outerShdw blurRad="38100" dist="38100" dir="2700000" algn="tl">
                  <a:srgbClr val="000000"/>
                </a:outerShdw>
              </a:effectLst>
              <a:latin typeface="PMingLiU" pitchFamily="18" charset="-120"/>
              <a:ea typeface="PMingLiU" pitchFamily="18" charset="-120"/>
              <a:cs typeface="仿宋繁体"/>
            </a:endParaRPr>
          </a:p>
        </p:txBody>
      </p:sp>
    </p:spTree>
    <p:extLst>
      <p:ext uri="{BB962C8B-B14F-4D97-AF65-F5344CB8AC3E}">
        <p14:creationId xmlns:p14="http://schemas.microsoft.com/office/powerpoint/2010/main" val="2574802977"/>
      </p:ext>
    </p:extLst>
  </p:cSld>
  <p:clrMapOvr>
    <a:masterClrMapping xmlns:a="http://schemas.openxmlformats.org/drawingml/2006/main"/>
  </p:clrMapOvr>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228600" y="228600"/>
            <a:ext cx="1828800" cy="990600"/>
          </a:xfrm>
        </p:spPr>
        <p:txBody>
          <a:bodyPr xmlns:a="http://schemas.openxmlformats.org/drawingml/2006/main"/>
          <a:lstStyle xmlns:a="http://schemas.openxmlformats.org/drawingml/2006/main"/>
          <a:p xmlns:a="http://schemas.openxmlformats.org/drawingml/2006/main">
            <a:pPr algn="l">
              <a:lnSpc>
                <a:spcPct val="80000"/>
              </a:lnSpc>
            </a:pPr>
            <a:r>
              <a:rPr lang="zh-TW" altLang="en-US" sz="6000" b="1" i="1" dirty="0" smtClean="0">
                <a:solidFill>
                  <a:srgbClr val="FFFF00"/>
                </a:solidFill>
                <a:effectLst>
                  <a:outerShdw blurRad="38100" dist="38100" dir="2700000" algn="tl">
                    <a:srgbClr val="000000"/>
                  </a:outerShdw>
                </a:effectLst>
                <a:latin typeface="仿宋繁体"/>
                <a:cs typeface="中圓繁体"/>
              </a:rPr>
              <a:t>聖餐</a:t>
            </a:r>
            <a:endParaRPr lang="en-US" altLang="zh-TW" sz="6000" b="1" i="1" dirty="0" smtClean="0">
              <a:solidFill>
                <a:srgbClr val="FFFF00"/>
              </a:solidFill>
              <a:latin typeface="仿宋繁体"/>
              <a:cs typeface="仿宋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extLst>
      <p:ext uri="{BB962C8B-B14F-4D97-AF65-F5344CB8AC3E}">
        <p14:creationId xmlns:p14="http://schemas.microsoft.com/office/powerpoint/2010/main" val="3841673047"/>
      </p:ext>
    </p:extLst>
  </p:cSld>
  <p:clrMapOvr>
    <a:masterClrMapping xmlns:a="http://schemas.openxmlformats.org/drawingml/2006/main"/>
  </p:clrMapOvr>
  <p:transition/>
  <p:timing>
    <p:tnLst>
      <p:par>
        <p:cTn id="1" dur="indefinite" restart="never" nodeType="tmRoot"/>
      </p:par>
    </p:tnLst>
  </p:timing>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