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c.xml" ContentType="application/vnd.openxmlformats-officedocument.presentationml.slide+xml"/>
  <Override PartName="/ppt/slides/slide1d.xml" ContentType="application/vnd.openxmlformats-officedocument.presentationml.slide+xml"/>
  <Override PartName="/ppt/slides/slide19.xml" ContentType="application/vnd.openxmlformats-officedocument.presentationml.slide+xml"/>
  <Override PartName="/ppt/slides/slide1a.xml" ContentType="application/vnd.openxmlformats-officedocument.presentationml.slide+xml"/>
  <Override PartName="/ppt/slides/slide1b.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 xmlns:r="http://schemas.openxmlformats.org/officeDocument/2006/relationships" id="281" r:id="newSlide14"/>
    <p:sldId xmlns:r="http://schemas.openxmlformats.org/officeDocument/2006/relationships" id="282" r:id="newSlide15"/>
    <p:sldId xmlns:r="http://schemas.openxmlformats.org/officeDocument/2006/relationships" id="283" r:id="newSlide16"/>
    <p:sldId xmlns:r="http://schemas.openxmlformats.org/officeDocument/2006/relationships" id="284" r:id="newSlide17"/>
    <p:sldId xmlns:r="http://schemas.openxmlformats.org/officeDocument/2006/relationships" id="285" r:id="newSlide18"/>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 Type="http://schemas.openxmlformats.org/officeDocument/2006/relationships/slide" Target="/ppt/slides/slide19.xml" Id="newSlide14" /><Relationship Type="http://schemas.openxmlformats.org/officeDocument/2006/relationships/slide" Target="/ppt/slides/slide1a.xml" Id="newSlide15" /><Relationship Type="http://schemas.openxmlformats.org/officeDocument/2006/relationships/slide" Target="/ppt/slides/slide1b.xml" Id="newSlide16" /><Relationship Type="http://schemas.openxmlformats.org/officeDocument/2006/relationships/slide" Target="/ppt/slides/slide1c.xml" Id="newSlide17" /><Relationship Type="http://schemas.openxmlformats.org/officeDocument/2006/relationships/slide" Target="/ppt/slides/slide1d.xml" Id="newSlide18"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53d17e92d6c847ed"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1caa68e261c04f22"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42b7112b60bd43da"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1e76c2c137b74b30"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38d6e8ce97014909" /></Relationships>
</file>

<file path=ppt/slides/_rels/slide16.xml.rels>&#65279;<?xml version="1.0" encoding="utf-8"?><Relationships xmlns="http://schemas.openxmlformats.org/package/2006/relationships"><Relationship Type="http://schemas.openxmlformats.org/officeDocument/2006/relationships/slideLayout" Target="/ppt/slideLayouts/slideLayout7.xml" Id="R16028533765d4ea4" /></Relationships>
</file>

<file path=ppt/slides/_rels/slide17.xml.rels>&#65279;<?xml version="1.0" encoding="utf-8"?><Relationships xmlns="http://schemas.openxmlformats.org/package/2006/relationships"><Relationship Type="http://schemas.openxmlformats.org/officeDocument/2006/relationships/slideLayout" Target="/ppt/slideLayouts/slideLayout7.xml" Id="R1e0424304bcb41fb" /></Relationships>
</file>

<file path=ppt/slides/_rels/slide18.xml.rels>&#65279;<?xml version="1.0" encoding="utf-8"?><Relationships xmlns="http://schemas.openxmlformats.org/package/2006/relationships"><Relationship Type="http://schemas.openxmlformats.org/officeDocument/2006/relationships/slideLayout" Target="/ppt/slideLayouts/slideLayout7.xml" Id="Rce5c6e1de24a44a7" /></Relationships>
</file>

<file path=ppt/slides/_rels/slide19.xml.rels>&#65279;<?xml version="1.0" encoding="utf-8"?><Relationships xmlns="http://schemas.openxmlformats.org/package/2006/relationships"><Relationship Type="http://schemas.openxmlformats.org/officeDocument/2006/relationships/slideLayout" Target="/ppt/slideLayouts/slideLayout7.xml" Id="R4393dd46b6f84772" /></Relationships>
</file>

<file path=ppt/slides/_rels/slide1a.xml.rels>&#65279;<?xml version="1.0" encoding="utf-8"?><Relationships xmlns="http://schemas.openxmlformats.org/package/2006/relationships"><Relationship Type="http://schemas.openxmlformats.org/officeDocument/2006/relationships/slideLayout" Target="/ppt/slideLayouts/slideLayout1.xml" Id="Rb1ba438141174f41" /></Relationships>
</file>

<file path=ppt/slides/_rels/slide1b.xml.rels>&#65279;<?xml version="1.0" encoding="utf-8"?><Relationships xmlns="http://schemas.openxmlformats.org/package/2006/relationships"><Relationship Type="http://schemas.openxmlformats.org/officeDocument/2006/relationships/slideLayout" Target="/ppt/slideLayouts/slideLayout1.xml" Id="R14c19f5b69f945f2" /></Relationships>
</file>

<file path=ppt/slides/_rels/slide1c.xml.rels>&#65279;<?xml version="1.0" encoding="utf-8"?><Relationships xmlns="http://schemas.openxmlformats.org/package/2006/relationships"><Relationship Type="http://schemas.openxmlformats.org/officeDocument/2006/relationships/slideLayout" Target="/ppt/slideLayouts/slideLayout1.xml" Id="R84b65e9bf96b4efe" /></Relationships>
</file>

<file path=ppt/slides/_rels/slide1d.xml.rels>&#65279;<?xml version="1.0" encoding="utf-8"?><Relationships xmlns="http://schemas.openxmlformats.org/package/2006/relationships"><Relationship Type="http://schemas.openxmlformats.org/officeDocument/2006/relationships/slideLayout" Target="/ppt/slideLayouts/slideLayout1.xml" Id="R70421e307c1b4887"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b49d7c4e32da4d11"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5a13222b005b42d8"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6f23b4299fc24851"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cce217b51daf4295"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75fff4a1817b4162"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Nov 05, 2023</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Welcome all brothers and sisters and friends who come to the Sunday Worship Service.  We extend our special welcome to our guests.  Please stop by our Welcome Center located in the Church Library (Room 201).
2.  Thank you to all the youths and families who helped support our Fall Festival last week. Everyone who attended had a great time playing games and winning prizes!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3.  There will be a combined bilingual baptism service on November 19th starting at 9:30 AM, followed by a combined bilingual service during the second hour.
4.  We will be celebrating RCCC’s 40th anniversary on Saturday, November 18th at RCCC starting at 5:30 PM. We hope everyone can come and celebrate God’s faithfulness to our church. Please RSVP for dinner at rochesterccc.org/rcccis40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5.  There will be Adult Choir (Rm 301) practice today from 1:15 – 2:15 PM. Children and Tone Chime Choir practice will be held next week, 11/12.
6.  On December 3rd, we will have a combined bilingual Advent service starting at 10:30 AM. There will also be a congregational meeting held after lunch that day starting at 1:30 PM.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7.  Sermon speakers: 	November 12 English Worship	Brother Mike Graves Chinese Worship	Brother Mike Graves RCCC-W Worship	Minister Stone Wang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9.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5601" name="Rectangle 6"/>
          <p:cNvSpPr>
            <a:spLocks xmlns:a="http://schemas.openxmlformats.org/drawingml/2006/main" noChangeArrowheads="1"/>
          </p:cNvSpPr>
          <p:nvPr/>
        </p:nvSpPr>
        <p:spPr bwMode="auto">
          <a:xfrm xmlns:a="http://schemas.openxmlformats.org/drawingml/2006/main">
            <a:off x="1905000" y="1295400"/>
            <a:ext cx="5791200" cy="4949047"/>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marL="114300" algn="ctr">
              <a:spcAft>
                <a:spcPct val="15000"/>
              </a:spcAft>
              <a:tabLst>
                <a:tab pos="563563" algn="l"/>
              </a:tabLst>
            </a:pPr>
            <a:r>
              <a:rPr lang="en-US" altLang="en-US" sz="4400" b="1" dirty="0" err="1" smtClean="0">
                <a:solidFill>
                  <a:srgbClr val="00FF00"/>
                </a:solidFill>
                <a:latin typeface="PMingLiU" pitchFamily="18" charset="-120"/>
                <a:ea typeface="PMingLiU" pitchFamily="18" charset="-120"/>
                <a:cs typeface="仿宋繁体"/>
              </a:rPr>
              <a:t>主在聖殿中</a:t>
            </a:r>
            <a:endParaRPr lang="en-US" altLang="ko-KR" sz="4400" b="1" dirty="0">
              <a:solidFill>
                <a:srgbClr val="00FF00"/>
              </a:solidFill>
              <a:latin typeface="PMingLiU" pitchFamily="18" charset="-120"/>
              <a:ea typeface="PMingLiU" pitchFamily="18" charset="-120"/>
              <a:cs typeface="仿宋繁体"/>
            </a:endParaRP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上主今在祂的聖殿中</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上主今在祂的聖殿中</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萬國的人當肅靜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萬國的人在主前當肅靜</a:t>
            </a:r>
            <a:r>
              <a:rPr lang="en-US" altLang="zh-TW" sz="4000" b="1" dirty="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a:solidFill>
                  <a:prstClr val="white"/>
                </a:solidFill>
                <a:latin typeface="PMingLiU" pitchFamily="18" charset="-120"/>
                <a:cs typeface="仿宋繁体"/>
              </a:rPr>
              <a:t>當肅靜，當肅靜</a:t>
            </a:r>
            <a:r>
              <a:rPr lang="en-US" altLang="zh-TW" sz="4000" b="1" dirty="0" smtClean="0">
                <a:solidFill>
                  <a:prstClr val="white"/>
                </a:solidFill>
                <a:latin typeface="PMingLiU" pitchFamily="18" charset="-120"/>
                <a:cs typeface="仿宋繁体"/>
              </a:rPr>
              <a:t>，</a:t>
            </a:r>
          </a:p>
          <a:p xmlns:a="http://schemas.openxmlformats.org/drawingml/2006/main">
            <a:pPr marL="114300" algn="ctr">
              <a:spcAft>
                <a:spcPts val="600"/>
              </a:spcAft>
              <a:tabLst>
                <a:tab pos="563563" algn="l"/>
              </a:tabLst>
            </a:pPr>
            <a:r>
              <a:rPr lang="en-US" altLang="zh-TW" sz="4000" b="1" dirty="0" err="1" smtClean="0">
                <a:solidFill>
                  <a:prstClr val="white"/>
                </a:solidFill>
                <a:latin typeface="PMingLiU" pitchFamily="18" charset="-120"/>
                <a:cs typeface="仿宋繁体"/>
              </a:rPr>
              <a:t>應當肅靜</a:t>
            </a:r>
            <a:r>
              <a:rPr lang="en-US" altLang="zh-TW" sz="4000" b="1" dirty="0" err="1">
                <a:solidFill>
                  <a:prstClr val="white"/>
                </a:solidFill>
                <a:latin typeface="PMingLiU" pitchFamily="18" charset="-120"/>
                <a:cs typeface="仿宋繁体"/>
              </a:rPr>
              <a:t>。阿門</a:t>
            </a:r>
            <a:r>
              <a:rPr lang="en-US" altLang="zh-TW" sz="4000" b="1" dirty="0" smtClean="0">
                <a:solidFill>
                  <a:prstClr val="white"/>
                </a:solidFill>
                <a:latin typeface="PMingLiU" pitchFamily="18" charset="-120"/>
                <a:cs typeface="仿宋繁体"/>
              </a:rPr>
              <a:t>。</a:t>
            </a:r>
            <a:endParaRPr lang="en-US" altLang="zh-TW" sz="4000" b="1" dirty="0">
              <a:solidFill>
                <a:prstClr val="white"/>
              </a:solidFill>
              <a:latin typeface="PMingLiU" pitchFamily="18" charset="-120"/>
              <a:cs typeface="仿宋繁体"/>
            </a:endParaRPr>
          </a:p>
        </p:txBody>
      </p:sp>
      <p:sp>
        <p:nvSpPr>
          <p:cNvPr id="3" name="Rectangle 4"/>
          <p:cNvSpPr>
            <a:spLocks xmlns:a="http://schemas.openxmlformats.org/drawingml/2006/main" noChangeArrowheads="1"/>
          </p:cNvSpPr>
          <p:nvPr/>
        </p:nvSpPr>
        <p:spPr bwMode="auto">
          <a:xfrm xmlns:a="http://schemas.openxmlformats.org/drawingml/2006/main">
            <a:off x="152400" y="304800"/>
            <a:ext cx="77724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r>
              <a:rPr lang="zh-CN" altLang="en-US" sz="6000" b="1" i="1" dirty="0" smtClean="0">
                <a:solidFill>
                  <a:srgbClr val="FFFF00"/>
                </a:solidFill>
                <a:effectLst>
                  <a:outerShdw blurRad="38100" dist="38100" dir="2700000" algn="tl">
                    <a:srgbClr val="000000"/>
                  </a:outerShdw>
                </a:effectLst>
                <a:latin typeface="PMingLiU" pitchFamily="18" charset="-120"/>
                <a:cs typeface="仿宋繁体"/>
              </a:rPr>
              <a:t>靜默</a:t>
            </a:r>
            <a:endParaRPr lang="en-US" sz="6000" b="1" i="1" dirty="0">
              <a:solidFill>
                <a:srgbClr val="FFFF00"/>
              </a:solidFill>
              <a:effectLst>
                <a:outerShdw blurRad="38100" dist="38100" dir="2700000" algn="tl">
                  <a:srgbClr val="000000"/>
                </a:outerShdw>
              </a:effectLst>
              <a:latin typeface="PMingLiU" pitchFamily="18" charset="-120"/>
              <a:ea typeface="PMingLiU" pitchFamily="18" charset="-120"/>
              <a:cs typeface="仿宋繁体"/>
            </a:endParaRPr>
          </a:p>
        </p:txBody>
      </p:sp>
    </p:spTree>
    <p:extLst>
      <p:ext uri="{BB962C8B-B14F-4D97-AF65-F5344CB8AC3E}">
        <p14:creationId xmlns:p14="http://schemas.microsoft.com/office/powerpoint/2010/main" val="2574802977"/>
      </p:ext>
    </p:extLst>
  </p:cSld>
  <p:clrMapOvr>
    <a:masterClrMapping xmlns:a="http://schemas.openxmlformats.org/drawingml/2006/main"/>
  </p:clrMapOvr>
  <p:timing>
    <p:tnLst>
      <p:par>
        <p:cTn id="1" dur="indefinite" restart="never" nodeType="tmRoot"/>
      </p:par>
    </p:tnLst>
  </p:timing>
</p:sld>
</file>

<file path=ppt/slides/slide1a.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228600" y="228600"/>
            <a:ext cx="1828800" cy="990600"/>
          </a:xfrm>
        </p:spPr>
        <p:txBody>
          <a:bodyPr xmlns:a="http://schemas.openxmlformats.org/drawingml/2006/main"/>
          <a:lstStyle xmlns:a="http://schemas.openxmlformats.org/drawingml/2006/main"/>
          <a:p xmlns:a="http://schemas.openxmlformats.org/drawingml/2006/main">
            <a:pPr algn="l">
              <a:lnSpc>
                <a:spcPct val="80000"/>
              </a:lnSpc>
            </a:pPr>
            <a:r>
              <a:rPr lang="zh-TW" altLang="en-US" sz="6000" b="1" i="1" dirty="0" smtClean="0">
                <a:solidFill>
                  <a:srgbClr val="FFFF00"/>
                </a:solidFill>
                <a:effectLst>
                  <a:outerShdw blurRad="38100" dist="38100" dir="2700000" algn="tl">
                    <a:srgbClr val="000000"/>
                  </a:outerShdw>
                </a:effectLst>
                <a:latin typeface="仿宋繁体"/>
                <a:cs typeface="中圓繁体"/>
              </a:rPr>
              <a:t>聖餐</a:t>
            </a:r>
            <a:endParaRPr lang="en-US" altLang="zh-TW" sz="6000" b="1" i="1" dirty="0" smtClean="0">
              <a:solidFill>
                <a:srgbClr val="FFFF00"/>
              </a:solidFill>
              <a:latin typeface="仿宋繁体"/>
              <a:cs typeface="仿宋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extLst>
      <p:ext uri="{BB962C8B-B14F-4D97-AF65-F5344CB8AC3E}">
        <p14:creationId xmlns:p14="http://schemas.microsoft.com/office/powerpoint/2010/main" val="3841673047"/>
      </p:ext>
    </p:extLst>
  </p:cSld>
  <p:clrMapOvr>
    <a:masterClrMapping xmlns:a="http://schemas.openxmlformats.org/drawingml/2006/main"/>
  </p:clrMapOvr>
  <p:transition/>
  <p:timing>
    <p:tnLst>
      <p:par>
        <p:cTn id="1" dur="indefinite" restart="never" nodeType="tmRoot"/>
      </p:par>
    </p:tnLst>
  </p:timing>
</p:sld>
</file>

<file path=ppt/slides/slide1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